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5EED-B364-4B1A-9F6B-CBA162EB57FF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145-B290-4739-8738-2B63B1245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5EED-B364-4B1A-9F6B-CBA162EB57FF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145-B290-4739-8738-2B63B1245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5EED-B364-4B1A-9F6B-CBA162EB57FF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145-B290-4739-8738-2B63B1245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5EED-B364-4B1A-9F6B-CBA162EB57FF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145-B290-4739-8738-2B63B1245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5EED-B364-4B1A-9F6B-CBA162EB57FF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145-B290-4739-8738-2B63B1245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5EED-B364-4B1A-9F6B-CBA162EB57FF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145-B290-4739-8738-2B63B1245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5EED-B364-4B1A-9F6B-CBA162EB57FF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145-B290-4739-8738-2B63B1245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5EED-B364-4B1A-9F6B-CBA162EB57FF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145-B290-4739-8738-2B63B1245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5EED-B364-4B1A-9F6B-CBA162EB57FF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D925145-B290-4739-8738-2B63B12457F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5EED-B364-4B1A-9F6B-CBA162EB57FF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145-B290-4739-8738-2B63B1245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5EED-B364-4B1A-9F6B-CBA162EB57FF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145-B290-4739-8738-2B63B1245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105EED-B364-4B1A-9F6B-CBA162EB57FF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D925145-B290-4739-8738-2B63B12457FB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348880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ЛЕКЦИЯ 8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3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СОСТАВЛЕНИЕ ШКАЛЫ ЭКОНОМИЧЕСКОЙ ОЦЕНКИ ЗЕМЕЛЬ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9405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08720"/>
            <a:ext cx="8496944" cy="5544616"/>
          </a:xfrm>
        </p:spPr>
        <p:txBody>
          <a:bodyPr>
            <a:normAutofit fontScale="92500" lnSpcReduction="20000"/>
          </a:bodyPr>
          <a:lstStyle/>
          <a:p>
            <a:pPr marL="0" indent="447675" algn="just">
              <a:buNone/>
            </a:pPr>
            <a:r>
              <a:rPr lang="ru-RU" dirty="0"/>
              <a:t>Центральным звеном оценки земель является определение базисных значений земельно-оценочных показателей. Базисные показатели рассчитываются по </a:t>
            </a:r>
            <a:r>
              <a:rPr lang="ru-RU" dirty="0" err="1"/>
              <a:t>агропроизводственным</a:t>
            </a:r>
            <a:r>
              <a:rPr lang="ru-RU" dirty="0"/>
              <a:t> группам почв в границах земельно-оценочных районов. </a:t>
            </a:r>
          </a:p>
          <a:p>
            <a:pPr marL="0" indent="447675" algn="just">
              <a:buNone/>
            </a:pPr>
            <a:r>
              <a:rPr lang="ru-RU" dirty="0"/>
              <a:t>В земельно-оценочных работах основным является выборочный метод статистических исследований, основанный на законах больших чисел. Особенность применения этого метода при оценке земель состоит в том, что выборки формируются на основе не случайного отбора объектов в натуре, а массовых хозяйственных данных, которые целенаправленно систематизируются по совокупности в границах земельно-оценочных районов по определенной программе. Программа предусматривает группировку объектов, как по качественному составу почв, так и по экономическим показателям (специализации хозяйств, структуре посевов, уровню интенсивности земледелия и пр.).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4072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616624"/>
          </a:xfrm>
        </p:spPr>
        <p:txBody>
          <a:bodyPr>
            <a:normAutofit fontScale="85000" lnSpcReduction="10000"/>
          </a:bodyPr>
          <a:lstStyle/>
          <a:p>
            <a:pPr marL="0" indent="447675" algn="just">
              <a:buNone/>
            </a:pPr>
            <a:r>
              <a:rPr lang="ru-RU" dirty="0"/>
              <a:t>Выборочный метод предусматривает использование в оценочных работах данных прямого учета урожайности и затрат, однофакторных типических выборок по преобладающим почвам, структурных выборок с данными о структуре почвенного покрова оцениваемых земель (включая и малые выборки), методов корреляционного и регрессивного анализов, анализа данных с установлением причинных связей и зависимостей и пр. </a:t>
            </a:r>
          </a:p>
          <a:p>
            <a:pPr marL="0" indent="447675" algn="just">
              <a:buNone/>
            </a:pPr>
            <a:r>
              <a:rPr lang="ru-RU" dirty="0"/>
              <a:t>Прямой учет урожайности и затрат используется при наличии в соответствующем земельно-оценочном районе достоверных массовых данных по размещению посевов, урожайности и затратам на оцениваемых почвах за принятый ряд лет. Метод типических (однофакторных) выборок применяется как основной при наличии в земельно-оценочном районе значительного числа хозяйств (более 10) с одной оцениваемой почвой или группой почв. При репрезентативности такой выборки ее средние значения по урожайности и затратам принимаются в качестве параметров оценки данной почвы. </a:t>
            </a:r>
          </a:p>
          <a:p>
            <a:pPr marL="0" indent="447675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7718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688632"/>
          </a:xfrm>
        </p:spPr>
        <p:txBody>
          <a:bodyPr>
            <a:normAutofit fontScale="92500" lnSpcReduction="20000"/>
          </a:bodyPr>
          <a:lstStyle/>
          <a:p>
            <a:pPr marL="0" indent="447675" algn="just">
              <a:buNone/>
            </a:pPr>
            <a:r>
              <a:rPr lang="ru-RU" dirty="0"/>
              <a:t>Структурная выборка — это совокупность хозяйств оценочного района с различной структурой почвенного покрова в составе сельскохозяйственных угодий при относительно однородных показателях специализации и уровне интенсивности земледелия. </a:t>
            </a:r>
          </a:p>
          <a:p>
            <a:pPr marL="0" indent="447675" algn="just">
              <a:buNone/>
            </a:pPr>
            <a:r>
              <a:rPr lang="ru-RU" dirty="0"/>
              <a:t>Определение оценочных показателей по группам почв производится на основе линейного уравнения множественной регрессии: </a:t>
            </a:r>
          </a:p>
          <a:p>
            <a:pPr marL="0" indent="0" algn="ctr">
              <a:buNone/>
            </a:pPr>
            <a:endParaRPr lang="ru-RU" dirty="0"/>
          </a:p>
          <a:p>
            <a:pPr marL="0" indent="447675" algn="just">
              <a:buNone/>
            </a:pPr>
            <a:r>
              <a:rPr lang="kk-KZ" dirty="0"/>
              <a:t> </a:t>
            </a:r>
            <a:endParaRPr lang="ru-RU" dirty="0"/>
          </a:p>
          <a:p>
            <a:pPr marL="0" indent="447675" algn="just">
              <a:buNone/>
            </a:pPr>
            <a:r>
              <a:rPr lang="ru-RU" dirty="0"/>
              <a:t>где: х</a:t>
            </a:r>
            <a:r>
              <a:rPr lang="ru-RU" baseline="-25000" dirty="0"/>
              <a:t>1</a:t>
            </a:r>
            <a:r>
              <a:rPr lang="ru-RU" dirty="0"/>
              <a:t> х</a:t>
            </a:r>
            <a:r>
              <a:rPr lang="ru-RU" baseline="-25000" dirty="0"/>
              <a:t>2</a:t>
            </a:r>
            <a:r>
              <a:rPr lang="ru-RU" dirty="0"/>
              <a:t>,... х</a:t>
            </a:r>
            <a:r>
              <a:rPr lang="en-US" baseline="-25000" dirty="0"/>
              <a:t>m</a:t>
            </a:r>
            <a:r>
              <a:rPr lang="ru-RU" dirty="0"/>
              <a:t>, - удельные веса оценочных групп почв в площади пашни или другого угодья; </a:t>
            </a:r>
          </a:p>
          <a:p>
            <a:pPr marL="0" indent="447675" algn="just">
              <a:buNone/>
            </a:pPr>
            <a:r>
              <a:rPr lang="ru-RU" dirty="0"/>
              <a:t>а</a:t>
            </a:r>
            <a:r>
              <a:rPr lang="ru-RU" baseline="-25000" dirty="0"/>
              <a:t>1</a:t>
            </a:r>
            <a:r>
              <a:rPr lang="ru-RU" dirty="0"/>
              <a:t>, а</a:t>
            </a:r>
            <a:r>
              <a:rPr lang="ru-RU" baseline="-25000" dirty="0"/>
              <a:t>2</a:t>
            </a:r>
            <a:r>
              <a:rPr lang="ru-RU" dirty="0"/>
              <a:t>, .... а</a:t>
            </a:r>
            <a:r>
              <a:rPr lang="en-US" baseline="-25000" dirty="0"/>
              <a:t>m</a:t>
            </a:r>
            <a:r>
              <a:rPr lang="en-US" dirty="0"/>
              <a:t> </a:t>
            </a:r>
            <a:r>
              <a:rPr lang="ru-RU" dirty="0"/>
              <a:t>- искомые значения оценочных показателей по группам почв; </a:t>
            </a:r>
          </a:p>
          <a:p>
            <a:pPr marL="0" indent="447675" algn="just">
              <a:buNone/>
            </a:pPr>
            <a:r>
              <a:rPr lang="ru-RU" dirty="0"/>
              <a:t>у - зависимая переменная, подлежащая дифференциации по группам почв. </a:t>
            </a:r>
          </a:p>
          <a:p>
            <a:endParaRPr lang="ru-RU" dirty="0"/>
          </a:p>
        </p:txBody>
      </p:sp>
      <p:pic>
        <p:nvPicPr>
          <p:cNvPr id="4" name="Рисунок 3" descr="C:\Users\Анара\Desktop\Снимок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429000"/>
            <a:ext cx="2880320" cy="6480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7548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688632"/>
          </a:xfrm>
        </p:spPr>
        <p:txBody>
          <a:bodyPr>
            <a:normAutofit fontScale="92500" lnSpcReduction="10000"/>
          </a:bodyPr>
          <a:lstStyle/>
          <a:p>
            <a:pPr marL="0" indent="447675" algn="just">
              <a:buNone/>
            </a:pPr>
            <a:r>
              <a:rPr lang="ru-RU" dirty="0"/>
              <a:t>По этой модели могут рассчитываться оценочные показатели урожайности (продуктивности) и окупаемости затрат по основным культурам, возделываемым в севооборотах на всей площади пашни, а также показатели валовой продукции и окупаемости затрат по видам угодий (обычно для наиболее распространенных групп почв). </a:t>
            </a:r>
          </a:p>
          <a:p>
            <a:pPr marL="0" indent="447675" algn="just">
              <a:buNone/>
            </a:pPr>
            <a:r>
              <a:rPr lang="ru-RU" dirty="0"/>
              <a:t>Система линейных уравнений множественной регрессии не обеспечивает получение удовлетворительных результатов решений задачи при значительном числе групп почв и небольшом удельном весе каждой из них в почвенном покрове хозяйств.</a:t>
            </a:r>
          </a:p>
          <a:p>
            <a:pPr marL="0" indent="447675" algn="just">
              <a:buNone/>
            </a:pPr>
            <a:r>
              <a:rPr lang="ru-RU" dirty="0"/>
              <a:t>В этих случаях используются малые структурные выборки, формирование которых обеспечивается путем ступенчатого отбора последовательного расслоения агрегированных групп почв в выборках.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7780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ОЦЕНКА </a:t>
            </a:r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МЕЛИОРИРОВАННЫХ ЗЕМЕЛЬ И ЕСТЕСТВЕННЫХ КОРМОВЫХ 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УГОДИЙ.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35480"/>
            <a:ext cx="8640960" cy="4589864"/>
          </a:xfrm>
        </p:spPr>
        <p:txBody>
          <a:bodyPr>
            <a:normAutofit fontScale="92500"/>
          </a:bodyPr>
          <a:lstStyle/>
          <a:p>
            <a:pPr marL="0" indent="447675" algn="just">
              <a:buNone/>
            </a:pPr>
            <a:r>
              <a:rPr lang="ru-RU" dirty="0"/>
              <a:t>Определение базисной урожайности по богарной пашне позволяет в определенной степени устанавливать базисную урожайность на орошаемых землях. </a:t>
            </a:r>
          </a:p>
          <a:p>
            <a:pPr marL="0" indent="447675" algn="just">
              <a:buNone/>
            </a:pPr>
            <a:r>
              <a:rPr lang="ru-RU" dirty="0"/>
              <a:t>Важно учитывать, что в результате мелиорации происходят существенные и даже коренные изменения качества земель и способов их сельскохозяйственного использования. Большие капитальные вложения в строительство ирригационных сооружений и осушительных систем, а также дополнительные затраты на сельскохозяйственное освоение немелиорированных земель предполагают и высокую эффективность их использования при высоком уровне интенсивности земледелия.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8687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616624"/>
          </a:xfrm>
        </p:spPr>
        <p:txBody>
          <a:bodyPr>
            <a:normAutofit fontScale="92500" lnSpcReduction="10000"/>
          </a:bodyPr>
          <a:lstStyle/>
          <a:p>
            <a:pPr marL="0" indent="447675" algn="just">
              <a:buNone/>
            </a:pPr>
            <a:r>
              <a:rPr lang="ru-RU" dirty="0"/>
              <a:t>В связи с этим предъявляются дополнительные требования и к земельно-оценочным работам на мелиорированных землях. При бонитировке осушенных земель особое внимание должно уделяться учету природных свойств земель, впервые осваиваемых в земледелии. Если земли с мелиорированными почвами группируются по тем же сельскохозяйственным типам земель, что и старопахотные, то торфяники и торфяно-болотные почвы группируются отдельно, с учетом степени мощности торфяного слоя, разложения органических веществ, зональности, химизма, водно-воздушных и других свойств. </a:t>
            </a:r>
          </a:p>
          <a:p>
            <a:pPr marL="0" indent="447675" algn="just">
              <a:buNone/>
            </a:pPr>
            <a:r>
              <a:rPr lang="ru-RU" dirty="0"/>
              <a:t>Кроме того, сельскохозяйственные типы осушенных земель подразделяются на осушенные закрытым дренажем и открытыми канавами, а также земли с двусторонним регулированием водного режима.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8078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544616"/>
          </a:xfrm>
        </p:spPr>
        <p:txBody>
          <a:bodyPr>
            <a:normAutofit/>
          </a:bodyPr>
          <a:lstStyle/>
          <a:p>
            <a:pPr marL="0" indent="447675" algn="just">
              <a:buNone/>
            </a:pPr>
            <a:r>
              <a:rPr lang="ru-RU" dirty="0"/>
              <a:t>При </a:t>
            </a:r>
            <a:r>
              <a:rPr lang="ru-RU" dirty="0" err="1"/>
              <a:t>агропроизводственной</a:t>
            </a:r>
            <a:r>
              <a:rPr lang="ru-RU" dirty="0"/>
              <a:t> группировке почв орошаемых земель необходимо учитывать следующие дополнительные показатели, характеризующие их качества и производительную способность: </a:t>
            </a:r>
          </a:p>
          <a:p>
            <a:pPr marL="0" indent="447675" algn="just">
              <a:buNone/>
            </a:pPr>
            <a:r>
              <a:rPr lang="ru-RU" dirty="0"/>
              <a:t>а) давность орошения, с выделением староорошаемых, </a:t>
            </a:r>
            <a:r>
              <a:rPr lang="ru-RU" dirty="0" err="1"/>
              <a:t>новоорошаемых</a:t>
            </a:r>
            <a:r>
              <a:rPr lang="ru-RU" dirty="0"/>
              <a:t> и </a:t>
            </a:r>
            <a:r>
              <a:rPr lang="ru-RU" dirty="0" err="1"/>
              <a:t>новоосвоенных</a:t>
            </a:r>
            <a:r>
              <a:rPr lang="ru-RU" dirty="0"/>
              <a:t> земель; </a:t>
            </a:r>
          </a:p>
          <a:p>
            <a:pPr marL="0" indent="447675" algn="just">
              <a:buNone/>
            </a:pPr>
            <a:r>
              <a:rPr lang="ru-RU" dirty="0"/>
              <a:t>б) </a:t>
            </a:r>
            <a:r>
              <a:rPr lang="ru-RU" dirty="0" err="1"/>
              <a:t>водообеспеченность</a:t>
            </a:r>
            <a:r>
              <a:rPr lang="ru-RU" dirty="0"/>
              <a:t> орошаемых земель, с выделением земель, регулярно орошаемых и условно орошаемых; </a:t>
            </a:r>
          </a:p>
          <a:p>
            <a:pPr marL="0" indent="447675" algn="just">
              <a:buNone/>
            </a:pPr>
            <a:r>
              <a:rPr lang="ru-RU" dirty="0"/>
              <a:t>в) </a:t>
            </a:r>
            <a:r>
              <a:rPr lang="ru-RU" dirty="0" err="1"/>
              <a:t>дренированность</a:t>
            </a:r>
            <a:r>
              <a:rPr lang="ru-RU" dirty="0"/>
              <a:t> орошаемых земель коллекторно-дренажной сетью (учитывается наличие коллекторно-дренажной сети либо ее отсутствие).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175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616624"/>
          </a:xfrm>
        </p:spPr>
        <p:txBody>
          <a:bodyPr>
            <a:normAutofit fontScale="92500" lnSpcReduction="10000"/>
          </a:bodyPr>
          <a:lstStyle/>
          <a:p>
            <a:pPr marL="0" indent="447675" algn="just">
              <a:buNone/>
            </a:pPr>
            <a:r>
              <a:rPr lang="ru-RU" dirty="0"/>
              <a:t>При установлении границ земельно-оценочных районов и проведении группировок по совокупности хозяйств с орошаемыми и осушенными землями необходимо учитывать на единицу площади объемы капитальных вложений и строительство систем, сроки ввода их в эксплуатацию, сроки освоения мелиорированных земель, структуру сельскохозяйственных угодий и структуру орошаемой пашни по использованию под основными сельскохозяйственными культурами. </a:t>
            </a:r>
          </a:p>
          <a:p>
            <a:pPr marL="0" indent="447675" algn="just">
              <a:buNone/>
            </a:pPr>
            <a:r>
              <a:rPr lang="ru-RU" dirty="0"/>
              <a:t>Особенность экономической оценки мелиорированных земель состоит в том, что при резком увеличении затрат на этих землях значительно возрастает (по сравнению с богарными и старопахотными землями) абсолютная величина дифференциального дохода II, хотя дифференциальный доход I, исчисляемый при исходных затратах, может оставаться на уровне старопахотных земель. </a:t>
            </a:r>
          </a:p>
          <a:p>
            <a:pPr marL="0" indent="447675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9888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35480"/>
            <a:ext cx="8640960" cy="4389120"/>
          </a:xfrm>
        </p:spPr>
        <p:txBody>
          <a:bodyPr/>
          <a:lstStyle/>
          <a:p>
            <a:pPr marL="0" indent="447675" algn="just">
              <a:buNone/>
            </a:pPr>
            <a:r>
              <a:rPr lang="ru-RU" dirty="0"/>
              <a:t>Поэтому для достоверности оценки мелиорированных земель большое значение имеет ведение и точность прямого учета на орошаемых землях всех видов затрат по земледелию, в том числе затрат, связанных с орошением (затраты на полив, дополнительную обработку, эксплуатационные затраты по уходу за внутрихозяйственной сетью и т. д.)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9596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12776"/>
            <a:ext cx="8568952" cy="4911824"/>
          </a:xfrm>
        </p:spPr>
        <p:txBody>
          <a:bodyPr>
            <a:normAutofit/>
          </a:bodyPr>
          <a:lstStyle/>
          <a:p>
            <a:pPr marL="0" indent="447675" algn="just">
              <a:buNone/>
            </a:pPr>
            <a:r>
              <a:rPr lang="ru-RU" dirty="0"/>
              <a:t>Затраты труда на естественных кормовых угодьях определяют как на основе годовых отчетов сельскохозяйственных предприятий и хозяйств, так и нормативно-расчетным методом. При этом учитывают их хозяйственное состояние и характер использования. Кроме затрат, связанных с уборкой, при оценке естественных кормовых угодий учитываются затраты на </a:t>
            </a:r>
            <a:r>
              <a:rPr lang="ru-RU" dirty="0" err="1"/>
              <a:t>культуртехнические</a:t>
            </a:r>
            <a:r>
              <a:rPr lang="ru-RU" dirty="0"/>
              <a:t> мероприятия и поверхностное улучшение (расчистка кустарников, срезка кочек, боронование и посев трав, поверхностное внесение удобрений и т. д.), а также величина амортизации колодцев и других обводнительных сооружений.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9720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</TotalTime>
  <Words>855</Words>
  <Application>Microsoft Office PowerPoint</Application>
  <PresentationFormat>Экран (4:3)</PresentationFormat>
  <Paragraphs>28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ЛЕКЦИЯ 8   СОСТАВЛЕНИЕ ШКАЛЫ ЭКОНОМИЧЕСКОЙ ОЦЕНКИ ЗЕМЕЛЬ </vt:lpstr>
      <vt:lpstr>Презентация PowerPoint</vt:lpstr>
      <vt:lpstr>Презентация PowerPoint</vt:lpstr>
      <vt:lpstr>Презентация PowerPoint</vt:lpstr>
      <vt:lpstr>Презентация PowerPoint</vt:lpstr>
      <vt:lpstr>   ОЦЕНКА МЕЛИОРИРОВАННЫХ ЗЕМЕЛЬ И ЕСТЕСТВЕННЫХ КОРМОВЫХ УГОДИЙ.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8   СОСТАВЛЕНИЕ ШКАЛЫ ЭКОНОМИЧЕСКОЙ ОЦЕНКИ ЗЕМЕЛЬ </dc:title>
  <dc:creator>Анара</dc:creator>
  <cp:lastModifiedBy>Анара</cp:lastModifiedBy>
  <cp:revision>2</cp:revision>
  <dcterms:created xsi:type="dcterms:W3CDTF">2021-04-18T14:53:49Z</dcterms:created>
  <dcterms:modified xsi:type="dcterms:W3CDTF">2021-04-18T15:08:51Z</dcterms:modified>
</cp:coreProperties>
</file>